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1117" r:id="rId5"/>
    <p:sldId id="1116" r:id="rId6"/>
    <p:sldId id="1119" r:id="rId7"/>
    <p:sldId id="1095" r:id="rId8"/>
    <p:sldId id="1128" r:id="rId9"/>
    <p:sldId id="1082" r:id="rId10"/>
    <p:sldId id="1133" r:id="rId11"/>
    <p:sldId id="1103" r:id="rId12"/>
    <p:sldId id="1183" r:id="rId13"/>
    <p:sldId id="1134" r:id="rId14"/>
    <p:sldId id="1055" r:id="rId15"/>
    <p:sldId id="1061" r:id="rId16"/>
    <p:sldId id="1108" r:id="rId17"/>
    <p:sldId id="1107" r:id="rId18"/>
    <p:sldId id="1106" r:id="rId19"/>
    <p:sldId id="1148" r:id="rId20"/>
    <p:sldId id="1149" r:id="rId21"/>
    <p:sldId id="1028" r:id="rId22"/>
    <p:sldId id="1127" r:id="rId23"/>
    <p:sldId id="1093" r:id="rId24"/>
    <p:sldId id="1041" r:id="rId25"/>
    <p:sldId id="1046" r:id="rId26"/>
    <p:sldId id="1068" r:id="rId27"/>
    <p:sldId id="1044" r:id="rId28"/>
    <p:sldId id="1151" r:id="rId29"/>
    <p:sldId id="1150" r:id="rId30"/>
    <p:sldId id="1152" r:id="rId31"/>
    <p:sldId id="1153" r:id="rId32"/>
    <p:sldId id="1162" r:id="rId33"/>
    <p:sldId id="1163" r:id="rId34"/>
    <p:sldId id="1164" r:id="rId35"/>
    <p:sldId id="1139" r:id="rId36"/>
    <p:sldId id="1140" r:id="rId37"/>
    <p:sldId id="1141" r:id="rId38"/>
    <p:sldId id="1142" r:id="rId39"/>
    <p:sldId id="1143" r:id="rId40"/>
    <p:sldId id="1144" r:id="rId41"/>
    <p:sldId id="1154" r:id="rId42"/>
    <p:sldId id="1073" r:id="rId43"/>
    <p:sldId id="1158" r:id="rId44"/>
    <p:sldId id="1094" r:id="rId45"/>
    <p:sldId id="1101" r:id="rId46"/>
    <p:sldId id="1102" r:id="rId47"/>
    <p:sldId id="1097" r:id="rId48"/>
    <p:sldId id="1120" r:id="rId49"/>
    <p:sldId id="1121" r:id="rId50"/>
    <p:sldId id="1104" r:id="rId51"/>
    <p:sldId id="1105" r:id="rId52"/>
    <p:sldId id="1155" r:id="rId53"/>
    <p:sldId id="1147" r:id="rId54"/>
    <p:sldId id="1145" r:id="rId55"/>
    <p:sldId id="1146" r:id="rId56"/>
    <p:sldId id="1157" r:id="rId57"/>
    <p:sldId id="1156" r:id="rId58"/>
    <p:sldId id="1096" r:id="rId59"/>
    <p:sldId id="1063" r:id="rId60"/>
    <p:sldId id="1122" r:id="rId61"/>
    <p:sldId id="1123" r:id="rId62"/>
    <p:sldId id="1159" r:id="rId63"/>
    <p:sldId id="1160" r:id="rId64"/>
    <p:sldId id="1077" r:id="rId65"/>
    <p:sldId id="1161" r:id="rId66"/>
    <p:sldId id="1165" r:id="rId67"/>
    <p:sldId id="1124" r:id="rId68"/>
    <p:sldId id="1176" r:id="rId69"/>
    <p:sldId id="1172" r:id="rId70"/>
    <p:sldId id="1171" r:id="rId71"/>
    <p:sldId id="1173" r:id="rId72"/>
    <p:sldId id="1174" r:id="rId73"/>
    <p:sldId id="1175" r:id="rId74"/>
    <p:sldId id="1169" r:id="rId75"/>
    <p:sldId id="1170" r:id="rId76"/>
    <p:sldId id="1167" r:id="rId77"/>
    <p:sldId id="1177" r:id="rId78"/>
    <p:sldId id="1178" r:id="rId79"/>
    <p:sldId id="1179" r:id="rId80"/>
    <p:sldId id="1092" r:id="rId81"/>
    <p:sldId id="1125" r:id="rId82"/>
    <p:sldId id="1126" r:id="rId83"/>
    <p:sldId id="1136" r:id="rId84"/>
    <p:sldId id="1137" r:id="rId85"/>
    <p:sldId id="1138" r:id="rId86"/>
    <p:sldId id="1129" r:id="rId87"/>
    <p:sldId id="1130" r:id="rId88"/>
    <p:sldId id="1131" r:id="rId89"/>
    <p:sldId id="1118" r:id="rId90"/>
    <p:sldId id="1132" r:id="rId91"/>
    <p:sldId id="1100" r:id="rId92"/>
    <p:sldId id="1114" r:id="rId93"/>
    <p:sldId id="1113" r:id="rId94"/>
    <p:sldId id="1065" r:id="rId95"/>
    <p:sldId id="1135" r:id="rId96"/>
    <p:sldId id="1181" r:id="rId97"/>
    <p:sldId id="1180" r:id="rId98"/>
    <p:sldId id="1182" r:id="rId99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33" autoAdjust="0"/>
    <p:restoredTop sz="93902" autoAdjust="0"/>
  </p:normalViewPr>
  <p:slideViewPr>
    <p:cSldViewPr snapToGrid="0">
      <p:cViewPr varScale="1">
        <p:scale>
          <a:sx n="178" d="100"/>
          <a:sy n="178" d="100"/>
        </p:scale>
        <p:origin x="1216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79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93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45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450D-8138-0927-6C21-2060A368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6BAD075-1E6B-1DA6-951B-90927CF5D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57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7276165-5D93-302E-11EB-1E9B01C46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C5BD36C9-CF51-E529-75B8-1B9F8CD71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8A5A-E937-2FE9-7BF3-8B087D2F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F83CEFB-12E3-D100-37BF-7D9B121795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474F033-B268-9EDC-10F5-934BE073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FAB30AB-3FC0-3EF6-2342-456D7EF8E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64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4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/>
          <a:srcRect t="-20017" r="88605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30706" y="539272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1" y="1364244"/>
            <a:ext cx="5421600" cy="255454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0" dirty="0"/>
              <a:t>1.	Introduction to PRA: Basic ideas &amp; equations</a:t>
            </a:r>
          </a:p>
          <a:p>
            <a:endParaRPr lang="en-GB" sz="1600" b="0" dirty="0"/>
          </a:p>
          <a:p>
            <a:r>
              <a:rPr lang="en-GB" sz="1600" b="0" dirty="0"/>
              <a:t>2.	Model-based PRA - 1</a:t>
            </a:r>
          </a:p>
          <a:p>
            <a:pPr marL="342900" indent="-342900">
              <a:buFont typeface="+mj-lt"/>
              <a:buAutoNum type="arabicPeriod"/>
            </a:pPr>
            <a:endParaRPr lang="en-GB" sz="1600" b="0" dirty="0"/>
          </a:p>
          <a:p>
            <a:r>
              <a:rPr lang="en-GB" sz="1600" b="0" dirty="0"/>
              <a:t>3.	(a) Model-based PRA - 2</a:t>
            </a:r>
          </a:p>
          <a:p>
            <a:r>
              <a:rPr lang="en-GB" sz="1600" b="0" dirty="0"/>
              <a:t>	(b) Expanding the theory</a:t>
            </a:r>
          </a:p>
          <a:p>
            <a:pPr marL="342900" indent="-342900">
              <a:buFont typeface="+mj-lt"/>
              <a:buAutoNum type="arabicPeriod"/>
            </a:pPr>
            <a:endParaRPr lang="en-GB" sz="1600" b="0" dirty="0"/>
          </a:p>
          <a:p>
            <a:r>
              <a:rPr lang="en-GB" sz="1600" b="0" dirty="0"/>
              <a:t>4.	(a) Introduction to BDT</a:t>
            </a:r>
          </a:p>
          <a:p>
            <a:r>
              <a:rPr lang="en-GB" sz="1600" b="0" dirty="0"/>
              <a:t>	(b) Links between PRA and BDT</a:t>
            </a:r>
          </a:p>
          <a:p>
            <a:r>
              <a:rPr lang="en-GB" sz="1600" b="0" dirty="0"/>
              <a:t>	(c) 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1864520" y="4402722"/>
            <a:ext cx="5679279" cy="156966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chemeClr val="accent2"/>
                </a:solidFill>
              </a:rPr>
              <a:t>Contents based on Van Oijen &amp; Brewer (2022) with extensions,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1" dirty="0">
                <a:solidFill>
                  <a:schemeClr val="accent2"/>
                </a:solidFill>
              </a:rPr>
              <a:t>Main question to all: </a:t>
            </a:r>
            <a:r>
              <a:rPr lang="en-GB" sz="16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600" b="0" i="1" dirty="0">
                <a:solidFill>
                  <a:schemeClr val="accent2"/>
                </a:solidFill>
              </a:rPr>
              <a:t> </a:t>
            </a:r>
            <a:r>
              <a:rPr lang="en-GB" sz="1600" i="1" dirty="0">
                <a:solidFill>
                  <a:schemeClr val="accent2"/>
                </a:solidFill>
              </a:rPr>
              <a:t>(2022)</a:t>
            </a:r>
            <a:r>
              <a:rPr lang="en-GB" sz="1600" b="0" i="1" dirty="0">
                <a:solidFill>
                  <a:schemeClr val="accent2"/>
                </a:solidFill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PRA before &amp; after project PRAFOR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665189-EA38-8B4B-A9D3-7D9264F8C70E}"/>
              </a:ext>
            </a:extLst>
          </p:cNvPr>
          <p:cNvGrpSpPr/>
          <p:nvPr/>
        </p:nvGrpSpPr>
        <p:grpSpPr>
          <a:xfrm>
            <a:off x="1198121" y="2263358"/>
            <a:ext cx="7386293" cy="1877018"/>
            <a:chOff x="1691447" y="1235836"/>
            <a:chExt cx="7386293" cy="1877018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256576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>
                    <a:solidFill>
                      <a:srgbClr val="FF0000"/>
                    </a:solidFill>
                  </a:rPr>
                  <a:t>Risk</a:t>
                </a:r>
                <a:endParaRPr lang="en-GB" sz="19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248253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p(Drought)</a:t>
                </a:r>
                <a:endParaRPr lang="en-GB" sz="19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235836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21" name="Right Arrow 20"/>
            <p:cNvSpPr/>
            <p:nvPr/>
          </p:nvSpPr>
          <p:spPr bwMode="auto">
            <a:xfrm>
              <a:off x="2959644" y="1988073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988073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589634"/>
              <a:ext cx="1517652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400" b="0"/>
                <a:t>Van Oijen et al. (2013, 2014)</a:t>
              </a:r>
              <a:endParaRPr lang="en-GB" sz="1400" b="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385" y="1041840"/>
            <a:ext cx="720267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>
                <a:solidFill>
                  <a:srgbClr val="FF0000"/>
                </a:solidFill>
              </a:rPr>
              <a:t>Risk</a:t>
            </a:r>
            <a:r>
              <a:rPr lang="en-GB" sz="1900" dirty="0"/>
              <a:t> = </a:t>
            </a:r>
            <a:r>
              <a:rPr lang="en-GB" sz="1900" dirty="0">
                <a:solidFill>
                  <a:srgbClr val="FF0000"/>
                </a:solidFill>
              </a:rPr>
              <a:t>Expected loss  </a:t>
            </a:r>
            <a:r>
              <a:rPr lang="en-GB" sz="1900" dirty="0"/>
              <a:t>= probability(Hazard) * </a:t>
            </a:r>
            <a:r>
              <a:rPr lang="en-GB" sz="1900" dirty="0">
                <a:solidFill>
                  <a:schemeClr val="accent2"/>
                </a:solidFill>
              </a:rPr>
              <a:t>Vulnerability</a:t>
            </a:r>
            <a:endParaRPr lang="en-GB" sz="1900" b="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CC50C-19E9-544B-AE30-6C3A97CA3128}"/>
              </a:ext>
            </a:extLst>
          </p:cNvPr>
          <p:cNvSpPr txBox="1"/>
          <p:nvPr/>
        </p:nvSpPr>
        <p:spPr>
          <a:xfrm>
            <a:off x="970097" y="4853823"/>
            <a:ext cx="7305410" cy="155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b="0" dirty="0"/>
              <a:t>Mathematical formulas and R-code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Deriving p[H], V and R from data (3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Extending the PRA from 1 hazardous condition to 2 or more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Extending the PRA from 2 risk-components to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Uncertainty quantification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32C1CD-1CF7-6E4A-81BB-F208F4425694}"/>
              </a:ext>
            </a:extLst>
          </p:cNvPr>
          <p:cNvGrpSpPr/>
          <p:nvPr/>
        </p:nvGrpSpPr>
        <p:grpSpPr>
          <a:xfrm>
            <a:off x="860804" y="1719612"/>
            <a:ext cx="5261701" cy="384721"/>
            <a:chOff x="860804" y="1298373"/>
            <a:chExt cx="5261701" cy="384721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D0C311BF-726C-5942-B186-F914FE73701A}"/>
                </a:ext>
              </a:extLst>
            </p:cNvPr>
            <p:cNvSpPr/>
            <p:nvPr/>
          </p:nvSpPr>
          <p:spPr bwMode="auto">
            <a:xfrm>
              <a:off x="860804" y="1424727"/>
              <a:ext cx="265157" cy="188843"/>
            </a:xfrm>
            <a:prstGeom prst="rightArrow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566CA-AFC9-AA4F-B658-362F49E23CC1}"/>
                </a:ext>
              </a:extLst>
            </p:cNvPr>
            <p:cNvSpPr txBox="1"/>
            <p:nvPr/>
          </p:nvSpPr>
          <p:spPr>
            <a:xfrm>
              <a:off x="1077531" y="1298373"/>
              <a:ext cx="504497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dirty="0">
                  <a:solidFill>
                    <a:schemeClr val="accent2"/>
                  </a:solidFill>
                </a:rPr>
                <a:t>V</a:t>
              </a:r>
              <a:r>
                <a:rPr lang="en-GB" sz="1900" b="0" dirty="0"/>
                <a:t>      = </a:t>
              </a:r>
              <a:r>
                <a:rPr lang="en-GB" sz="1900" b="0" dirty="0">
                  <a:solidFill>
                    <a:srgbClr val="FF0000"/>
                  </a:solidFill>
                </a:rPr>
                <a:t>R</a:t>
              </a:r>
              <a:r>
                <a:rPr lang="en-GB" sz="1900" b="0" dirty="0"/>
                <a:t> / p[H]              = </a:t>
              </a:r>
              <a:r>
                <a:rPr lang="en-GB" sz="1900" b="0" dirty="0">
                  <a:solidFill>
                    <a:schemeClr val="accent2"/>
                  </a:solidFill>
                </a:rPr>
                <a:t>E[</a:t>
              </a:r>
              <a:r>
                <a:rPr lang="en-GB" sz="1900" b="0" dirty="0" err="1">
                  <a:solidFill>
                    <a:schemeClr val="accent2"/>
                  </a:solidFill>
                </a:rPr>
                <a:t>z|not</a:t>
              </a:r>
              <a:r>
                <a:rPr lang="en-GB" sz="1900" b="0" dirty="0">
                  <a:solidFill>
                    <a:schemeClr val="accent2"/>
                  </a:solidFill>
                </a:rPr>
                <a:t> H] - E[</a:t>
              </a:r>
              <a:r>
                <a:rPr lang="en-GB" sz="1900" b="0" dirty="0" err="1">
                  <a:solidFill>
                    <a:schemeClr val="accent2"/>
                  </a:solidFill>
                </a:rPr>
                <a:t>z|H</a:t>
              </a:r>
              <a:r>
                <a:rPr lang="en-GB" sz="1900" b="0" dirty="0">
                  <a:solidFill>
                    <a:schemeClr val="accent2"/>
                  </a:solidFill>
                </a:rPr>
                <a:t>]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3237AF-087E-7B45-8766-346D97899A3A}"/>
              </a:ext>
            </a:extLst>
          </p:cNvPr>
          <p:cNvSpPr txBox="1"/>
          <p:nvPr/>
        </p:nvSpPr>
        <p:spPr>
          <a:xfrm>
            <a:off x="658706" y="1363203"/>
            <a:ext cx="720267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b="0" dirty="0">
                <a:solidFill>
                  <a:srgbClr val="FF0000"/>
                </a:solidFill>
              </a:rPr>
              <a:t>R</a:t>
            </a:r>
            <a:r>
              <a:rPr lang="en-GB" sz="1900" b="0" dirty="0"/>
              <a:t>      = </a:t>
            </a:r>
            <a:r>
              <a:rPr lang="en-GB" sz="1900" b="0" dirty="0">
                <a:solidFill>
                  <a:srgbClr val="FF0000"/>
                </a:solidFill>
              </a:rPr>
              <a:t>E[</a:t>
            </a:r>
            <a:r>
              <a:rPr lang="en-GB" sz="1900" b="0" dirty="0" err="1">
                <a:solidFill>
                  <a:srgbClr val="FF0000"/>
                </a:solidFill>
              </a:rPr>
              <a:t>z|not</a:t>
            </a:r>
            <a:r>
              <a:rPr lang="en-GB" sz="1900" b="0" dirty="0">
                <a:solidFill>
                  <a:srgbClr val="FF0000"/>
                </a:solidFill>
              </a:rPr>
              <a:t> H] - E[z]</a:t>
            </a:r>
            <a:r>
              <a:rPr lang="en-GB" sz="1900" b="0" dirty="0"/>
              <a:t> =              p[H]               *          </a:t>
            </a:r>
            <a:r>
              <a:rPr lang="en-GB" sz="1900" b="0" dirty="0">
                <a:solidFill>
                  <a:schemeClr val="accent2"/>
                </a:solidFill>
              </a:rPr>
              <a:t>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89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08"/>
    </mc:Choice>
    <mc:Fallback xmlns="">
      <p:transition spd="slow" advTm="11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51" x="9094788" y="1292225"/>
          <p14:tracePt t="26963" x="8842375" y="1470025"/>
          <p14:tracePt t="27141" x="8818563" y="1470025"/>
          <p14:tracePt t="27153" x="8645525" y="1493838"/>
          <p14:tracePt t="27164" x="8424863" y="1538288"/>
          <p14:tracePt t="27175" x="8129588" y="1592263"/>
          <p14:tracePt t="27186" x="7797800" y="1647825"/>
          <p14:tracePt t="27197" x="7434263" y="1709738"/>
          <p14:tracePt t="27209" x="6757988" y="1808163"/>
          <p14:tracePt t="27220" x="6069013" y="1912938"/>
          <p14:tracePt t="27231" x="5749925" y="1949450"/>
          <p14:tracePt t="27243" x="5189538" y="2035175"/>
          <p14:tracePt t="27254" x="5005388" y="2066925"/>
          <p14:tracePt t="27265" x="4864100" y="2090738"/>
          <p14:tracePt t="27276" x="4772025" y="2097088"/>
          <p14:tracePt t="27288" x="4710113" y="2103438"/>
          <p14:tracePt t="27299" x="4329113" y="2133600"/>
          <p14:tracePt t="27468" x="4310063" y="2133600"/>
          <p14:tracePt t="27479" x="4298950" y="2128838"/>
          <p14:tracePt t="27490" x="4286250" y="2122488"/>
          <p14:tracePt t="27501" x="4273550" y="2103438"/>
          <p14:tracePt t="27513" x="4267200" y="2084388"/>
          <p14:tracePt t="27524" x="4267200" y="2054225"/>
          <p14:tracePt t="27535" x="4267200" y="2024063"/>
          <p14:tracePt t="27546" x="4267200" y="1998663"/>
          <p14:tracePt t="27558" x="4273550" y="1974850"/>
          <p14:tracePt t="27569" x="4286250" y="1931988"/>
          <p14:tracePt t="27580" x="4286250" y="1906588"/>
          <p14:tracePt t="27591" x="4298950" y="1876425"/>
          <p14:tracePt t="27603" x="4303713" y="1844675"/>
          <p14:tracePt t="27614" x="4310063" y="1801813"/>
          <p14:tracePt t="27625" x="4310063" y="1784350"/>
          <p14:tracePt t="27636" x="4303713" y="1771650"/>
          <p14:tracePt t="27647" x="4286250" y="1758950"/>
          <p14:tracePt t="27659" x="4260850" y="1746250"/>
          <p14:tracePt t="27670" x="4249738" y="1739900"/>
          <p14:tracePt t="27681" x="4237038" y="1728788"/>
          <p14:tracePt t="27693" x="4217988" y="1722438"/>
          <p14:tracePt t="27704" x="4211638" y="1716088"/>
          <p14:tracePt t="27715" x="4206875" y="1709738"/>
          <p14:tracePt t="27726" x="4200525" y="1703388"/>
          <p14:tracePt t="27737" x="4194175" y="1697038"/>
          <p14:tracePt t="27760" x="4194175" y="1690688"/>
          <p14:tracePt t="27805" x="4187825" y="1690688"/>
          <p14:tracePt t="27827" x="4181475" y="1690688"/>
          <p14:tracePt t="27839" x="4181475" y="1685925"/>
          <p14:tracePt t="27850" x="4175125" y="1685925"/>
          <p14:tracePt t="27908" x="4181475" y="1685925"/>
          <p14:tracePt t="27918" x="4211638" y="1685925"/>
          <p14:tracePt t="27930" x="4260850" y="1685925"/>
          <p14:tracePt t="27940" x="4329113" y="1679575"/>
          <p14:tracePt t="27951" x="4414838" y="1673225"/>
          <p14:tracePt t="27963" x="4464050" y="1673225"/>
          <p14:tracePt t="27974" x="4532313" y="1660525"/>
          <p14:tracePt t="27985" x="4598988" y="1654175"/>
          <p14:tracePt t="27997" x="4618038" y="1647825"/>
          <p14:tracePt t="28008" x="4660900" y="1641475"/>
          <p14:tracePt t="28019" x="4729163" y="1630363"/>
          <p14:tracePt t="28031" x="4752975" y="1630363"/>
          <p14:tracePt t="28041" x="4765675" y="1624013"/>
          <p14:tracePt t="28052" x="4784725" y="1624013"/>
          <p14:tracePt t="28064" x="4795838" y="1624013"/>
          <p14:tracePt t="28075" x="4808538" y="1624013"/>
          <p14:tracePt t="28086" x="4814888" y="1624013"/>
          <p14:tracePt t="28109" x="4821238" y="1624013"/>
          <p14:tracePt t="28176" x="4814888" y="1630363"/>
          <p14:tracePt t="28187" x="4808538" y="1630363"/>
          <p14:tracePt t="28199" x="4791075" y="1630363"/>
          <p14:tracePt t="28210" x="4752975" y="1636713"/>
          <p14:tracePt t="28221" x="4710113" y="1647825"/>
          <p14:tracePt t="28232" x="4660900" y="1654175"/>
          <p14:tracePt t="28244" x="4598988" y="1673225"/>
          <p14:tracePt t="28255" x="4568825" y="1685925"/>
          <p14:tracePt t="28266" x="4506913" y="1697038"/>
          <p14:tracePt t="28277" x="4457700" y="1703388"/>
          <p14:tracePt t="28289" x="4440238" y="1709738"/>
          <p14:tracePt t="28300" x="4408488" y="1709738"/>
          <p14:tracePt t="28311" x="4378325" y="1716088"/>
          <p14:tracePt t="28322" x="4365625" y="1716088"/>
          <p14:tracePt t="28334" x="4352925" y="1716088"/>
          <p14:tracePt t="28356" x="4348163" y="1716088"/>
          <p14:tracePt t="28379" x="4341813" y="1716088"/>
          <p14:tracePt t="28482" x="4348163" y="1716088"/>
          <p14:tracePt t="28491" x="4359275" y="1716088"/>
          <p14:tracePt t="28502" x="4384675" y="1709738"/>
          <p14:tracePt t="28514" x="4427538" y="1703388"/>
          <p14:tracePt t="28525" x="4464050" y="1703388"/>
          <p14:tracePt t="28536" x="4519613" y="1697038"/>
          <p14:tracePt t="28547" x="4545013" y="1697038"/>
          <p14:tracePt t="28559" x="4587875" y="1697038"/>
          <p14:tracePt t="28570" x="4611688" y="1697038"/>
          <p14:tracePt t="28581" x="4637088" y="1697038"/>
          <p14:tracePt t="28593" x="4660900" y="1697038"/>
          <p14:tracePt t="28604" x="4673600" y="1697038"/>
          <p14:tracePt t="28615" x="4679950" y="1697038"/>
          <p14:tracePt t="28626" x="4686300" y="1697038"/>
          <p14:tracePt t="28649" x="4692650" y="1697038"/>
          <p14:tracePt t="28694" x="4686300" y="1697038"/>
          <p14:tracePt t="28705" x="4679950" y="1697038"/>
          <p14:tracePt t="28716" x="4667250" y="1697038"/>
          <p14:tracePt t="28727" x="4654550" y="1697038"/>
          <p14:tracePt t="28739" x="4630738" y="1697038"/>
          <p14:tracePt t="28750" x="4611688" y="1697038"/>
          <p14:tracePt t="28761" x="4581525" y="1697038"/>
          <p14:tracePt t="28773" x="4549775" y="1703388"/>
          <p14:tracePt t="28784" x="4525963" y="1709738"/>
          <p14:tracePt t="29043" x="4500563" y="1709738"/>
          <p14:tracePt t="29054" x="4470400" y="1709738"/>
          <p14:tracePt t="29065" x="4451350" y="1703388"/>
          <p14:tracePt t="29076" x="4433888" y="1703388"/>
          <p14:tracePt t="29087" x="4421188" y="1703388"/>
          <p14:tracePt t="29099" x="4414838" y="1703388"/>
          <p14:tracePt t="29110" x="4402138" y="1703388"/>
          <p14:tracePt t="29133" x="4391025" y="1703388"/>
          <p14:tracePt t="29144" x="4378325" y="1709738"/>
          <p14:tracePt t="29156" x="4365625" y="1709738"/>
          <p14:tracePt t="29166" x="4352925" y="1709738"/>
          <p14:tracePt t="29177" x="4341813" y="1709738"/>
          <p14:tracePt t="29189" x="4322763" y="1709738"/>
          <p14:tracePt t="29200" x="4298950" y="1709738"/>
          <p14:tracePt t="29211" x="4273550" y="1709738"/>
          <p14:tracePt t="29222" x="4243388" y="1703388"/>
          <p14:tracePt t="29234" x="4224338" y="1703388"/>
          <p14:tracePt t="29245" x="4206875" y="1697038"/>
          <p14:tracePt t="29256" x="4187825" y="1697038"/>
          <p14:tracePt t="29267" x="4168775" y="1690688"/>
          <p14:tracePt t="29280" x="4157663" y="1690688"/>
          <p14:tracePt t="29290" x="4151313" y="1685925"/>
          <p14:tracePt t="29301" x="4144963" y="1685925"/>
          <p14:tracePt t="29313" x="4138613" y="1685925"/>
          <p14:tracePt t="29335" x="4138613" y="1679575"/>
          <p14:tracePt t="29425" x="4144963" y="1679575"/>
          <p14:tracePt t="29436" x="4151313" y="1673225"/>
          <p14:tracePt t="29447" x="4162425" y="1673225"/>
          <p14:tracePt t="29459" x="4175125" y="1673225"/>
          <p14:tracePt t="29470" x="4181475" y="1673225"/>
          <p14:tracePt t="29481" x="4187825" y="1673225"/>
          <p14:tracePt t="29492" x="4200525" y="1673225"/>
          <p14:tracePt t="29515" x="4206875" y="1673225"/>
          <p14:tracePt t="29537" x="4211638" y="1673225"/>
          <p14:tracePt t="29594" x="4217988" y="1673225"/>
          <p14:tracePt t="29616" x="4224338" y="1673225"/>
          <p14:tracePt t="29661" x="4230688" y="1673225"/>
          <p14:tracePt t="29785" x="4237038" y="1673225"/>
          <p14:tracePt t="29830" x="4243388" y="1673225"/>
          <p14:tracePt t="30449" x="4243388" y="1666875"/>
          <p14:tracePt t="30471" x="4243388" y="1660525"/>
          <p14:tracePt t="30482" x="4243388" y="1654175"/>
          <p14:tracePt t="30494" x="4243388" y="1647825"/>
          <p14:tracePt t="30505" x="4243388" y="1641475"/>
          <p14:tracePt t="30516" x="4243388" y="1636713"/>
          <p14:tracePt t="30527" x="4243388" y="1630363"/>
          <p14:tracePt t="30539" x="4243388" y="1624013"/>
          <p14:tracePt t="30550" x="4243388" y="1617663"/>
          <p14:tracePt t="30561" x="4243388" y="1611313"/>
          <p14:tracePt t="30573" x="4243388" y="1604963"/>
          <p14:tracePt t="30584" x="4243388" y="1592263"/>
          <p14:tracePt t="30595" x="4243388" y="1587500"/>
          <p14:tracePt t="30606" x="4243388" y="1574800"/>
          <p14:tracePt t="30617" x="4243388" y="1562100"/>
          <p14:tracePt t="30630" x="4243388" y="1555750"/>
          <p14:tracePt t="30640" x="4243388" y="1543050"/>
          <p14:tracePt t="30651" x="4243388" y="1538288"/>
          <p14:tracePt t="30663" x="4243388" y="1525588"/>
          <p14:tracePt t="30674" x="4243388" y="1519238"/>
          <p14:tracePt t="30685" x="4243388" y="1512888"/>
          <p14:tracePt t="30697" x="4243388" y="1506538"/>
          <p14:tracePt t="30707" x="4243388" y="1500188"/>
          <p14:tracePt t="30719" x="4243388" y="1493838"/>
          <p14:tracePt t="30730" x="4249738" y="1489075"/>
          <p14:tracePt t="30741" x="4249738" y="1482725"/>
          <p14:tracePt t="30764" x="4249738" y="1476375"/>
          <p14:tracePt t="30775" x="4249738" y="1470025"/>
          <p14:tracePt t="30809" x="4249738" y="1463675"/>
          <p14:tracePt t="31090" x="4249738" y="1457325"/>
          <p14:tracePt t="31101" x="4256088" y="1457325"/>
          <p14:tracePt t="31225" x="4260850" y="1457325"/>
          <p14:tracePt t="31236" x="4260850" y="1463675"/>
          <p14:tracePt t="31247" x="4267200" y="1470025"/>
          <p14:tracePt t="31270" x="4273550" y="1476375"/>
          <p14:tracePt t="31281" x="4273550" y="1482725"/>
          <p14:tracePt t="31292" x="4279900" y="1493838"/>
          <p14:tracePt t="31304" x="4279900" y="1500188"/>
          <p14:tracePt t="31315" x="4286250" y="1506538"/>
          <p14:tracePt t="31326" x="4292600" y="1519238"/>
          <p14:tracePt t="31337" x="4292600" y="1525588"/>
          <p14:tracePt t="31349" x="4298950" y="1538288"/>
          <p14:tracePt t="31360" x="4298950" y="1543050"/>
          <p14:tracePt t="31371" x="4303713" y="1543050"/>
          <p14:tracePt t="31382" x="4303713" y="1549400"/>
          <p14:tracePt t="31416" x="4303713" y="1555750"/>
          <p14:tracePt t="31495" x="4303713" y="1562100"/>
          <p14:tracePt t="31945" x="4303713" y="1574800"/>
          <p14:tracePt t="31958" x="4303713" y="1581150"/>
          <p14:tracePt t="31967" x="4303713" y="1592263"/>
          <p14:tracePt t="31979" x="4303713" y="1611313"/>
          <p14:tracePt t="31990" x="4310063" y="1624013"/>
          <p14:tracePt t="32001" x="4316413" y="1641475"/>
          <p14:tracePt t="32013" x="4329113" y="1654175"/>
          <p14:tracePt t="32024" x="4352925" y="1666875"/>
          <p14:tracePt t="32035" x="4365625" y="1679575"/>
          <p14:tracePt t="32047" x="4378325" y="1685925"/>
          <p14:tracePt t="32057" x="4397375" y="1690688"/>
          <p14:tracePt t="32069" x="4408488" y="1697038"/>
          <p14:tracePt t="32081" x="4421188" y="1697038"/>
          <p14:tracePt t="32091" x="4433888" y="1703388"/>
          <p14:tracePt t="32102" x="4440238" y="1703388"/>
          <p14:tracePt t="32114" x="4446588" y="1703388"/>
          <p14:tracePt t="32136" x="4451350" y="1703388"/>
          <p14:tracePt t="32147" x="4457700" y="1703388"/>
          <p14:tracePt t="32159" x="4464050" y="1703388"/>
          <p14:tracePt t="32170" x="4470400" y="1703388"/>
          <p14:tracePt t="32181" x="4476750" y="1703388"/>
          <p14:tracePt t="32192" x="4489450" y="1703388"/>
          <p14:tracePt t="32205" x="4495800" y="1703388"/>
          <p14:tracePt t="32215" x="4500563" y="1697038"/>
          <p14:tracePt t="32226" x="4506913" y="1697038"/>
          <p14:tracePt t="32237" x="4513263" y="1697038"/>
          <p14:tracePt t="32271" x="4513263" y="1690688"/>
          <p14:tracePt t="33036" x="4519613" y="1690688"/>
          <p14:tracePt t="33048" x="4525963" y="1690688"/>
          <p14:tracePt t="33059" x="4532313" y="1690688"/>
          <p14:tracePt t="33070" x="4549775" y="1690688"/>
          <p14:tracePt t="33082" x="4575175" y="1690688"/>
          <p14:tracePt t="33092" x="4598988" y="1690688"/>
          <p14:tracePt t="33104" x="4630738" y="1685925"/>
          <p14:tracePt t="33115" x="4667250" y="1685925"/>
          <p14:tracePt t="33126" x="4697413" y="1685925"/>
          <p14:tracePt t="33137" x="4710113" y="1685925"/>
          <p14:tracePt t="33149" x="4735513" y="1679575"/>
          <p14:tracePt t="33160" x="4752975" y="1679575"/>
          <p14:tracePt t="33171" x="4772025" y="1679575"/>
          <p14:tracePt t="33182" x="4802188" y="1673225"/>
          <p14:tracePt t="33194" x="4814888" y="1673225"/>
          <p14:tracePt t="33207" x="4833938" y="1673225"/>
          <p14:tracePt t="33216" x="4857750" y="1673225"/>
          <p14:tracePt t="33227" x="4883150" y="1673225"/>
          <p14:tracePt t="33239" x="4906963" y="1673225"/>
          <p14:tracePt t="33250" x="4919663" y="1673225"/>
          <p14:tracePt t="33261" x="4943475" y="1666875"/>
          <p14:tracePt t="33272" x="4962525" y="1666875"/>
          <p14:tracePt t="33284" x="4975225" y="1666875"/>
          <p14:tracePt t="33295" x="4981575" y="1666875"/>
          <p14:tracePt t="33306" x="4986338" y="1666875"/>
          <p14:tracePt t="33317" x="4992688" y="1660525"/>
          <p14:tracePt t="33340" x="4992688" y="1654175"/>
          <p14:tracePt t="33351" x="4986338" y="1654175"/>
          <p14:tracePt t="33362" x="4975225" y="1654175"/>
          <p14:tracePt t="33374" x="4968875" y="1647825"/>
          <p14:tracePt t="33386" x="4956175" y="1647825"/>
          <p14:tracePt t="33396" x="4943475" y="1647825"/>
          <p14:tracePt t="33407" x="4937125" y="1647825"/>
          <p14:tracePt t="33419" x="4932363" y="1641475"/>
          <p14:tracePt t="33430" x="4913313" y="1641475"/>
          <p14:tracePt t="33441" x="4906963" y="1641475"/>
          <p14:tracePt t="33452" x="4894263" y="1641475"/>
          <p14:tracePt t="33464" x="4876800" y="1641475"/>
          <p14:tracePt t="33475" x="4845050" y="1641475"/>
          <p14:tracePt t="33486" x="4802188" y="1641475"/>
          <p14:tracePt t="33498" x="4752975" y="1641475"/>
          <p14:tracePt t="33509" x="4722813" y="1647825"/>
          <p14:tracePt t="33520" x="4679950" y="1647825"/>
          <p14:tracePt t="33531" x="4637088" y="1654175"/>
          <p14:tracePt t="33542" x="4594225" y="1654175"/>
          <p14:tracePt t="33554" x="4581525" y="1654175"/>
          <p14:tracePt t="33565" x="4556125" y="1660525"/>
          <p14:tracePt t="33576" x="4532313" y="1660525"/>
          <p14:tracePt t="33587" x="4519613" y="1660525"/>
          <p14:tracePt t="33598" x="4506913" y="1660525"/>
          <p14:tracePt t="33610" x="4500563" y="1660525"/>
          <p14:tracePt t="33632" x="4495800" y="1660525"/>
          <p14:tracePt t="33767" x="4506913" y="1660525"/>
          <p14:tracePt t="33779" x="4525963" y="1660525"/>
          <p14:tracePt t="33790" x="4538663" y="1660525"/>
          <p14:tracePt t="33801" x="4562475" y="1660525"/>
          <p14:tracePt t="33812" x="4587875" y="1660525"/>
          <p14:tracePt t="33824" x="4611688" y="1660525"/>
          <p14:tracePt t="33835" x="4643438" y="1660525"/>
          <p14:tracePt t="33846" x="4667250" y="1660525"/>
          <p14:tracePt t="33857" x="4679950" y="1660525"/>
          <p14:tracePt t="33869" x="4703763" y="1660525"/>
          <p14:tracePt t="33880" x="4722813" y="1660525"/>
          <p14:tracePt t="33891" x="4741863" y="1660525"/>
          <p14:tracePt t="33902" x="4759325" y="1660525"/>
          <p14:tracePt t="33914" x="4784725" y="1660525"/>
          <p14:tracePt t="33925" x="4795838" y="1660525"/>
          <p14:tracePt t="33936" x="4821238" y="1660525"/>
          <p14:tracePt t="33948" x="4827588" y="1660525"/>
          <p14:tracePt t="33959" x="4845050" y="1660525"/>
          <p14:tracePt t="33970" x="4857750" y="1660525"/>
          <p14:tracePt t="33982" x="4870450" y="1660525"/>
          <p14:tracePt t="33992" x="4883150" y="1660525"/>
          <p14:tracePt t="34003" x="4887913" y="1654175"/>
          <p14:tracePt t="34015" x="4894263" y="1654175"/>
          <p14:tracePt t="34026" x="4900613" y="1654175"/>
          <p14:tracePt t="34037" x="4906963" y="1654175"/>
          <p14:tracePt t="34071" x="4913313" y="1654175"/>
          <p14:tracePt t="34127" x="4906963" y="1654175"/>
          <p14:tracePt t="34139" x="4894263" y="1654175"/>
          <p14:tracePt t="34150" x="4870450" y="1647825"/>
          <p14:tracePt t="34161" x="4833938" y="1647825"/>
          <p14:tracePt t="34172" x="4791075" y="1647825"/>
          <p14:tracePt t="34184" x="4741863" y="1647825"/>
          <p14:tracePt t="34195" x="4710113" y="1647825"/>
          <p14:tracePt t="34208" x="4686300" y="1647825"/>
          <p14:tracePt t="34217" x="4654550" y="1647825"/>
          <p14:tracePt t="34229" x="4630738" y="1647825"/>
          <p14:tracePt t="34240" x="4611688" y="1647825"/>
          <p14:tracePt t="34251" x="4598988" y="1647825"/>
          <p14:tracePt t="34307" x="4605338" y="1647825"/>
          <p14:tracePt t="34319" x="4624388" y="1647825"/>
          <p14:tracePt t="34332" x="4643438" y="1647825"/>
          <p14:tracePt t="34341" x="4667250" y="1647825"/>
          <p14:tracePt t="34352" x="4697413" y="1647825"/>
          <p14:tracePt t="34364" x="4729163" y="1647825"/>
          <p14:tracePt t="34375" x="4759325" y="1647825"/>
          <p14:tracePt t="34386" x="4778375" y="1647825"/>
          <p14:tracePt t="34398" x="4795838" y="1647825"/>
          <p14:tracePt t="34409" x="4814888" y="1647825"/>
          <p14:tracePt t="34420" x="4827588" y="1647825"/>
          <p14:tracePt t="34432" x="4833938" y="1647825"/>
          <p14:tracePt t="34442" x="4840288" y="1647825"/>
          <p14:tracePt t="34453" x="4840288" y="1641475"/>
          <p14:tracePt t="34487" x="4833938" y="1641475"/>
          <p14:tracePt t="34498" x="4827588" y="1641475"/>
          <p14:tracePt t="34802" x="4840288" y="1641475"/>
          <p14:tracePt t="34815" x="4851400" y="1647825"/>
          <p14:tracePt t="34825" x="4870450" y="1654175"/>
          <p14:tracePt t="34836" x="4887913" y="1666875"/>
          <p14:tracePt t="34848" x="4926013" y="1679575"/>
          <p14:tracePt t="34858" x="4962525" y="1697038"/>
          <p14:tracePt t="34870" x="4992688" y="1709738"/>
          <p14:tracePt t="34882" x="5035550" y="1716088"/>
          <p14:tracePt t="34892" x="5073650" y="1728788"/>
          <p14:tracePt t="34903" x="5122863" y="1735138"/>
          <p14:tracePt t="34915" x="5165725" y="1739900"/>
          <p14:tracePt t="34926" x="5208588" y="1746250"/>
          <p14:tracePt t="34937" x="5227638" y="1746250"/>
          <p14:tracePt t="34948" x="5276850" y="1746250"/>
          <p14:tracePt t="34960" x="5307013" y="1752600"/>
          <p14:tracePt t="34971" x="5337175" y="1752600"/>
          <p14:tracePt t="34982" x="5356225" y="1752600"/>
          <p14:tracePt t="34993" x="5386388" y="1752600"/>
          <p14:tracePt t="35005" x="5405438" y="1752600"/>
          <p14:tracePt t="35016" x="5418138" y="1752600"/>
          <p14:tracePt t="35027" x="5435600" y="1752600"/>
          <p14:tracePt t="35039" x="5454650" y="1752600"/>
          <p14:tracePt t="35050" x="5467350" y="1752600"/>
          <p14:tracePt t="35061" x="5478463" y="1752600"/>
          <p14:tracePt t="35072" x="5484813" y="1752600"/>
          <p14:tracePt t="35083" x="5491163" y="1752600"/>
          <p14:tracePt t="35117" x="5491163" y="1746250"/>
          <p14:tracePt t="35140" x="5491163" y="1739900"/>
          <p14:tracePt t="35185" x="5491163" y="1735138"/>
          <p14:tracePt t="35342" x="5484813" y="1728788"/>
          <p14:tracePt t="35387" x="5478463" y="1728788"/>
          <p14:tracePt t="35399" x="5478463" y="1722438"/>
          <p14:tracePt t="35511" x="5472113" y="1722438"/>
          <p14:tracePt t="35770" x="5467350" y="1722438"/>
          <p14:tracePt t="35792" x="5461000" y="1722438"/>
          <p14:tracePt t="35803" x="5454650" y="1722438"/>
          <p14:tracePt t="35826" x="5448300" y="1722438"/>
          <p14:tracePt t="35837" x="5441950" y="1722438"/>
          <p14:tracePt t="35860" x="5435600" y="1722438"/>
          <p14:tracePt t="35995" x="5429250" y="1722438"/>
          <p14:tracePt t="36017" x="5422900" y="1722438"/>
          <p14:tracePt t="36028" x="5422900" y="1716088"/>
          <p14:tracePt t="36040" x="5418138" y="1716088"/>
          <p14:tracePt t="36051" x="5411788" y="1709738"/>
          <p14:tracePt t="36062" x="5405438" y="1709738"/>
          <p14:tracePt t="36073" x="5399088" y="1703388"/>
          <p14:tracePt t="36085" x="5399088" y="1697038"/>
          <p14:tracePt t="36096" x="5392738" y="1690688"/>
          <p14:tracePt t="36107" x="5392738" y="1685925"/>
          <p14:tracePt t="36118" x="5386388" y="1679575"/>
          <p14:tracePt t="36130" x="5386388" y="1673225"/>
          <p14:tracePt t="36141" x="5386388" y="1660525"/>
          <p14:tracePt t="36152" x="5386388" y="1647825"/>
          <p14:tracePt t="36164" x="5380038" y="1636713"/>
          <p14:tracePt t="36175" x="5380038" y="1630363"/>
          <p14:tracePt t="36186" x="5375275" y="1617663"/>
          <p14:tracePt t="36198" x="5375275" y="1611313"/>
          <p14:tracePt t="36209" x="5368925" y="1598613"/>
          <p14:tracePt t="36220" x="5368925" y="1592263"/>
          <p14:tracePt t="36242" x="5368925" y="1587500"/>
          <p14:tracePt t="36512" x="5368925" y="1592263"/>
          <p14:tracePt t="36535" x="5368925" y="1598613"/>
          <p14:tracePt t="36546" x="5368925" y="1604963"/>
          <p14:tracePt t="36557" x="5375275" y="1604963"/>
          <p14:tracePt t="36568" x="5375275" y="1611313"/>
          <p14:tracePt t="36582" x="5375275" y="1617663"/>
          <p14:tracePt t="36591" x="5380038" y="1624013"/>
          <p14:tracePt t="36602" x="5380038" y="1630363"/>
          <p14:tracePt t="36625" x="5386388" y="1636713"/>
          <p14:tracePt t="36636" x="5386388" y="1641475"/>
          <p14:tracePt t="36648" x="5392738" y="1647825"/>
          <p14:tracePt t="36670" x="5399088" y="1654175"/>
          <p14:tracePt t="36682" x="5399088" y="1660525"/>
          <p14:tracePt t="36692" x="5399088" y="1666875"/>
          <p14:tracePt t="36703" x="5405438" y="1666875"/>
          <p14:tracePt t="36715" x="5405438" y="1673225"/>
          <p14:tracePt t="36726" x="5411788" y="1679575"/>
          <p14:tracePt t="36737" x="5418138" y="1685925"/>
          <p14:tracePt t="36749" x="5418138" y="1690688"/>
          <p14:tracePt t="36760" x="5422900" y="1690688"/>
          <p14:tracePt t="36782" x="5422900" y="1697038"/>
          <p14:tracePt t="36793" x="5429250" y="1697038"/>
          <p14:tracePt t="36805" x="5429250" y="1703388"/>
          <p14:tracePt t="36827" x="5429250" y="1709738"/>
          <p14:tracePt t="36838" x="5435600" y="1716088"/>
          <p14:tracePt t="36850" x="5435600" y="1728788"/>
          <p14:tracePt t="36861" x="5441950" y="1735138"/>
          <p14:tracePt t="36872" x="5448300" y="1739900"/>
          <p14:tracePt t="36883" x="5448300" y="1746250"/>
          <p14:tracePt t="36895" x="5454650" y="1752600"/>
          <p14:tracePt t="36906" x="5461000" y="1752600"/>
          <p14:tracePt t="36917" x="5467350" y="1758950"/>
          <p14:tracePt t="36928" x="5478463" y="1758950"/>
          <p14:tracePt t="36940" x="5484813" y="1765300"/>
          <p14:tracePt t="36951" x="5491163" y="1765300"/>
          <p14:tracePt t="36962" x="5497513" y="1765300"/>
          <p14:tracePt t="36985" x="5503863" y="1765300"/>
          <p14:tracePt t="36996" x="5510213" y="1765300"/>
          <p14:tracePt t="37007" x="5516563" y="1765300"/>
          <p14:tracePt t="37030" x="5521325" y="1765300"/>
          <p14:tracePt t="37041" x="5527675" y="1758950"/>
          <p14:tracePt t="37052" x="5534025" y="1758950"/>
          <p14:tracePt t="37063" x="5540375" y="1758950"/>
          <p14:tracePt t="37086" x="5546725" y="1758950"/>
          <p14:tracePt t="37097" x="5553075" y="1758950"/>
          <p14:tracePt t="37120" x="5553075" y="1752600"/>
          <p14:tracePt t="37132" x="5559425" y="1752600"/>
          <p14:tracePt t="37142" x="5559425" y="1746250"/>
          <p14:tracePt t="37165" x="5559425" y="1739900"/>
          <p14:tracePt t="37187" x="5559425" y="1735138"/>
          <p14:tracePt t="37210" x="5559425" y="1728788"/>
          <p14:tracePt t="37244" x="5559425" y="1722438"/>
          <p14:tracePt t="37255" x="5553075" y="1716088"/>
          <p14:tracePt t="37288" x="5553075" y="1709738"/>
          <p14:tracePt t="37300" x="5553075" y="1703388"/>
          <p14:tracePt t="37322" x="5553075" y="1697038"/>
          <p14:tracePt t="37333" x="5553075" y="1690688"/>
          <p14:tracePt t="37345" x="5553075" y="1685925"/>
          <p14:tracePt t="37356" x="5553075" y="1679575"/>
          <p14:tracePt t="37367" x="5553075" y="1673225"/>
          <p14:tracePt t="37390" x="5553075" y="1666875"/>
          <p14:tracePt t="37401" x="5553075" y="1660525"/>
          <p14:tracePt t="37412" x="5553075" y="1654175"/>
          <p14:tracePt t="37446" x="5553075" y="1647825"/>
          <p14:tracePt t="37491" x="5553075" y="1641475"/>
          <p14:tracePt t="38020" x="5553075" y="1647825"/>
          <p14:tracePt t="38672" x="5559425" y="1647825"/>
          <p14:tracePt t="38683" x="5565775" y="1647825"/>
          <p14:tracePt t="38695" x="5570538" y="1654175"/>
          <p14:tracePt t="38708" x="5583238" y="1660525"/>
          <p14:tracePt t="38717" x="5602288" y="1666875"/>
          <p14:tracePt t="38728" x="5619750" y="1673225"/>
          <p14:tracePt t="38740" x="5626100" y="1679575"/>
          <p14:tracePt t="38751" x="5645150" y="1679575"/>
          <p14:tracePt t="38762" x="5657850" y="1685925"/>
          <p14:tracePt t="38773" x="5668963" y="1685925"/>
          <p14:tracePt t="38785" x="5675313" y="1690688"/>
          <p14:tracePt t="38796" x="5681663" y="1690688"/>
          <p14:tracePt t="38807" x="5688013" y="1690688"/>
          <p14:tracePt t="38831" x="5694363" y="1690688"/>
          <p14:tracePt t="38852" x="5700713" y="1690688"/>
          <p14:tracePt t="38863" x="5707063" y="1690688"/>
          <p14:tracePt t="38875" x="5713413" y="1690688"/>
          <p14:tracePt t="38886" x="5718175" y="1685925"/>
          <p14:tracePt t="38897" x="5730875" y="1685925"/>
          <p14:tracePt t="38908" x="5737225" y="1685925"/>
          <p14:tracePt t="38920" x="5743575" y="1679575"/>
          <p14:tracePt t="38931" x="5749925" y="1679575"/>
          <p14:tracePt t="38942" x="5756275" y="1679575"/>
          <p14:tracePt t="38953" x="5756275" y="1673225"/>
          <p14:tracePt t="38976" x="5762625" y="1673225"/>
          <p14:tracePt t="39021" x="5762625" y="1666875"/>
          <p14:tracePt t="40788" x="0" y="0"/>
        </p14:tracePtLst>
        <p14:tracePtLst>
          <p14:tracePt t="63366" x="5762625" y="1660525"/>
          <p14:tracePt t="63916" x="5707063" y="1703388"/>
          <p14:tracePt t="63928" x="5638800" y="1758950"/>
          <p14:tracePt t="63930" x="5534025" y="1838325"/>
          <p14:tracePt t="63940" x="5418138" y="1949450"/>
          <p14:tracePt t="63950" x="5319713" y="2035175"/>
          <p14:tracePt t="63961" x="5227638" y="2133600"/>
          <p14:tracePt t="63973" x="5159375" y="2201863"/>
          <p14:tracePt t="63984" x="5116513" y="2244725"/>
          <p14:tracePt t="64141" x="4999038" y="2244725"/>
          <p14:tracePt t="64153" x="4876800" y="2244725"/>
          <p14:tracePt t="64164" x="4772025" y="2244725"/>
          <p14:tracePt t="64175" x="4679950" y="2244725"/>
          <p14:tracePt t="64186" x="4598988" y="2244725"/>
          <p14:tracePt t="64198" x="4525963" y="2244725"/>
          <p14:tracePt t="64210" x="4476750" y="2244725"/>
          <p14:tracePt t="64220" x="4433888" y="2232025"/>
          <p14:tracePt t="64231" x="4397375" y="2214563"/>
          <p14:tracePt t="64243" x="4378325" y="2201863"/>
          <p14:tracePt t="64254" x="4359275" y="2189163"/>
          <p14:tracePt t="64265" x="4322763" y="2165350"/>
          <p14:tracePt t="64276" x="4298950" y="2146300"/>
          <p14:tracePt t="64288" x="4279900" y="2133600"/>
          <p14:tracePt t="64299" x="4256088" y="2109788"/>
          <p14:tracePt t="64310" x="4237038" y="2097088"/>
          <p14:tracePt t="64321" x="4224338" y="2097088"/>
          <p14:tracePt t="64334" x="4187825" y="2090738"/>
          <p14:tracePt t="64343" x="4144963" y="2090738"/>
          <p14:tracePt t="64355" x="4095750" y="2090738"/>
          <p14:tracePt t="64366" x="4040188" y="2109788"/>
          <p14:tracePt t="64378" x="3971925" y="2133600"/>
          <p14:tracePt t="64390" x="3948113" y="2152650"/>
          <p14:tracePt t="64400" x="3892550" y="2189163"/>
          <p14:tracePt t="64411" x="3813175" y="2257425"/>
          <p14:tracePt t="64423" x="3775075" y="2312988"/>
          <p14:tracePt t="64434" x="3702050" y="2417763"/>
          <p14:tracePt t="64445" x="3676650" y="2466975"/>
          <p14:tracePt t="64458" x="3640138" y="2559050"/>
          <p14:tracePt t="64467" x="3603625" y="2670175"/>
          <p14:tracePt t="64479" x="3578225" y="2773363"/>
          <p14:tracePt t="64490" x="3560763" y="2884488"/>
          <p14:tracePt t="64501" x="3554413" y="2976563"/>
          <p14:tracePt t="64513" x="3554413" y="3013075"/>
          <p14:tracePt t="64524" x="3554413" y="3087688"/>
          <p14:tracePt t="64535" x="3560763" y="3143250"/>
          <p14:tracePt t="64546" x="3578225" y="3192463"/>
          <p14:tracePt t="64557" x="3603625" y="3222625"/>
          <p14:tracePt t="64568" x="3652838" y="3271838"/>
          <p14:tracePt t="64580" x="3695700" y="3284538"/>
          <p14:tracePt t="64591" x="3744913" y="3290888"/>
          <p14:tracePt t="64603" x="3806825" y="3290888"/>
          <p14:tracePt t="64614" x="3867150" y="3284538"/>
          <p14:tracePt t="64625" x="3935413" y="3254375"/>
          <p14:tracePt t="64636" x="4003675" y="3216275"/>
          <p14:tracePt t="64648" x="4064000" y="3173413"/>
          <p14:tracePt t="64659" x="4089400" y="3149600"/>
          <p14:tracePt t="64670" x="4138613" y="3106738"/>
          <p14:tracePt t="64681" x="4181475" y="3057525"/>
          <p14:tracePt t="64693" x="4217988" y="3001963"/>
          <p14:tracePt t="64704" x="4260850" y="2914650"/>
          <p14:tracePt t="64715" x="4279900" y="2854325"/>
          <p14:tracePt t="64726" x="4286250" y="2822575"/>
          <p14:tracePt t="64738" x="4292600" y="2773363"/>
          <p14:tracePt t="64749" x="4292600" y="2724150"/>
          <p14:tracePt t="64760" x="4292600" y="2687638"/>
          <p14:tracePt t="64771" x="4292600" y="2657475"/>
          <p14:tracePt t="64783" x="4273550" y="2625725"/>
          <p14:tracePt t="64794" x="4267200" y="2620963"/>
          <p14:tracePt t="64805" x="4256088" y="2608263"/>
          <p14:tracePt t="64816" x="4243388" y="2595563"/>
          <p14:tracePt t="64828" x="4230688" y="2589213"/>
          <p14:tracePt t="64840" x="4217988" y="2589213"/>
          <p14:tracePt t="64850" x="4206875" y="2582863"/>
          <p14:tracePt t="64861" x="4194175" y="2582863"/>
          <p14:tracePt t="64873" x="4187825" y="2582863"/>
          <p14:tracePt t="64884" x="4181475" y="2582863"/>
          <p14:tracePt t="64895" x="4175125" y="2582863"/>
          <p14:tracePt t="64907" x="4168775" y="2582863"/>
          <p14:tracePt t="64929" x="4175125" y="2595563"/>
          <p14:tracePt t="64940" x="4200525" y="2614613"/>
          <p14:tracePt t="64951" x="4217988" y="2620963"/>
          <p14:tracePt t="64963" x="4249738" y="2632075"/>
          <p14:tracePt t="65098" x="4237038" y="2632075"/>
          <p14:tracePt t="65109" x="4224338" y="2632075"/>
          <p14:tracePt t="65120" x="4217988" y="2644775"/>
          <p14:tracePt t="65131" x="4211638" y="2651125"/>
          <p14:tracePt t="65143" x="4211638" y="2657475"/>
          <p14:tracePt t="65154" x="4211638" y="2663825"/>
          <p14:tracePt t="65165" x="4211638" y="2670175"/>
          <p14:tracePt t="65176" x="4206875" y="2681288"/>
          <p14:tracePt t="65188" x="4200525" y="2693988"/>
          <p14:tracePt t="65199" x="4200525" y="2700338"/>
          <p14:tracePt t="65210" x="4187825" y="2724150"/>
          <p14:tracePt t="65221" x="4187825" y="2730500"/>
          <p14:tracePt t="65233" x="4175125" y="2749550"/>
          <p14:tracePt t="65244" x="4168775" y="2767013"/>
          <p14:tracePt t="65255" x="4157663" y="2786063"/>
          <p14:tracePt t="65266" x="4151313" y="2798763"/>
          <p14:tracePt t="65278" x="4144963" y="2816225"/>
          <p14:tracePt t="65290" x="4138613" y="2835275"/>
          <p14:tracePt t="65300" x="4138613" y="2854325"/>
          <p14:tracePt t="65311" x="4138613" y="2865438"/>
          <p14:tracePt t="65323" x="4138613" y="2878138"/>
          <p14:tracePt t="65335" x="4138613" y="2890838"/>
          <p14:tracePt t="65345" x="4151313" y="2903538"/>
          <p14:tracePt t="65357" x="4157663" y="2903538"/>
          <p14:tracePt t="65368" x="4168775" y="2903538"/>
          <p14:tracePt t="65379" x="4181475" y="2903538"/>
          <p14:tracePt t="65390" x="4187825" y="2903538"/>
          <p14:tracePt t="65401" x="4194175" y="2903538"/>
          <p14:tracePt t="65412" x="4200525" y="2897188"/>
          <p14:tracePt t="65424" x="4206875" y="2897188"/>
          <p14:tracePt t="65435" x="4206875" y="2890838"/>
          <p14:tracePt t="65446" x="4211638" y="2890838"/>
          <p14:tracePt t="65514" x="4217988" y="2890838"/>
          <p14:tracePt t="65525" x="4217988" y="2884488"/>
          <p14:tracePt t="6616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/>
          <a:srcRect l="66594" b="52440"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/>
            <a:srcRect t="5530" r="80654"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/>
          <a:srcRect r="66369"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 b="97141"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3" t="44443" r="2817"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4131" r="34208" b="30311"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462213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89EAF-A01F-63A8-AF94-D957046B4745}"/>
              </a:ext>
            </a:extLst>
          </p:cNvPr>
          <p:cNvSpPr txBox="1"/>
          <p:nvPr/>
        </p:nvSpPr>
        <p:spPr>
          <a:xfrm>
            <a:off x="336331" y="819811"/>
            <a:ext cx="8534400" cy="35394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    &lt;- length(x)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    &lt;- which(x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mean( z[ 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z[-H]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V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s_Ez_H^2 + s_Ez_notH^2 )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s_pH^2*s_V^2 + s_pH^2*V^2 + pH^2*s_V^2 )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c(pH=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pH,V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=V,R=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R,s_pH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s_pH,s_V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s_V,s_R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336331" y="4903078"/>
            <a:ext cx="8534400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B972-FCA6-02F5-124D-3497F631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79E-84F6-A148-C1A5-F4FED9F8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59BFF-2811-510F-58FB-40E88A466262}"/>
              </a:ext>
            </a:extLst>
          </p:cNvPr>
          <p:cNvSpPr txBox="1"/>
          <p:nvPr/>
        </p:nvSpPr>
        <p:spPr>
          <a:xfrm>
            <a:off x="384048" y="155940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198653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48013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Change code: try other choices for the threshold.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566C9-80F0-7D02-3ECB-40B9383ECD32}"/>
              </a:ext>
            </a:extLst>
          </p:cNvPr>
          <p:cNvGrpSpPr/>
          <p:nvPr/>
        </p:nvGrpSpPr>
        <p:grpSpPr>
          <a:xfrm>
            <a:off x="6899564" y="4297684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716A9B-22D2-1B82-50AA-12C79F243475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15180-BB81-8AB0-3C25-68170C43D20B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6201294" y="421278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5056909" y="1622722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925629" y="100968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9" y="3859887"/>
            <a:ext cx="2801223" cy="2054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 - 1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b.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Expanding the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52616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84084" y="659844"/>
            <a:ext cx="8944302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1809-2A74-C55D-1465-87D268368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FA75684-FD3D-F7AE-76B9-7C14612F7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 - 2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A39E6794-B234-B245-986C-C6030A01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B9713-33EF-0C68-52F5-84DD154BD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46EA7-27FB-45E7-407C-3098246791AE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D611D-E804-3B13-1CAD-616E57C4C0C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B3A34B-0BC0-853C-CB74-3897556735FF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24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F939-A0A4-9127-E40F-814C8690A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1A8AC99-B275-94B5-DB2A-7C55B0CCF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3b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Interacting hazards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892245A-C7C2-0E5C-459B-05581D81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9F824-BECF-4492-387D-01DBF114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4559A-B22D-D18B-5675-D3FD796193F5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EC70-4C65-9A34-2520-8D45334C973B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607A3-C881-AC86-62E4-20540854658D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0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31925" y="1079500"/>
          <a:ext cx="6211887" cy="479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</a:t>
                      </a:r>
                    </a:p>
                    <a:p>
                      <a:pPr algn="ctr"/>
                      <a:r>
                        <a:rPr lang="en-GB" sz="1800" baseline="0" dirty="0"/>
                        <a:t>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</a:t>
                      </a:r>
                    </a:p>
                    <a:p>
                      <a:pPr algn="ctr"/>
                      <a:r>
                        <a:rPr lang="en-GB" sz="1800" dirty="0"/>
                        <a:t>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4b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4c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6" y="2003228"/>
            <a:ext cx="7708739" cy="745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15201" y="3374401"/>
            <a:ext cx="7093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</a:rPr>
              <a:t>where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2000" dirty="0">
                <a:latin typeface="Times" pitchFamily="2" charset="0"/>
              </a:rPr>
              <a:t> are 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2000" dirty="0">
                <a:latin typeface="Times" pitchFamily="2" charset="0"/>
              </a:rPr>
              <a:t> values (here represented by the ES</a:t>
            </a:r>
          </a:p>
          <a:p>
            <a:r>
              <a:rPr lang="en-GB" sz="2000" dirty="0">
                <a:latin typeface="Times" pitchFamily="2" charset="0"/>
              </a:rPr>
              <a:t>provided by a forest),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2000" dirty="0">
                <a:latin typeface="Times" pitchFamily="2" charset="0"/>
              </a:rPr>
              <a:t> is 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2000" dirty="0">
                <a:latin typeface="Times" pitchFamily="2" charset="0"/>
              </a:rPr>
              <a:t>(weighted</a:t>
            </a:r>
          </a:p>
          <a:p>
            <a:r>
              <a:rPr lang="en-GB" sz="2000" dirty="0">
                <a:latin typeface="Times" pitchFamily="2" charset="0"/>
              </a:rPr>
              <a:t>by its probability distribution),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2000" dirty="0">
                <a:latin typeface="Times" pitchFamily="2" charset="0"/>
              </a:rPr>
              <a:t> is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2000" dirty="0">
                <a:latin typeface="Times" pitchFamily="2" charset="0"/>
              </a:rPr>
              <a:t>, and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2000" dirty="0">
                <a:latin typeface="Times" pitchFamily="2" charset="0"/>
              </a:rPr>
              <a:t> is</a:t>
            </a:r>
          </a:p>
          <a:p>
            <a:r>
              <a:rPr lang="en-GB" sz="2000" dirty="0">
                <a:latin typeface="Times" pitchFamily="2" charset="0"/>
              </a:rPr>
              <a:t>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2000" dirty="0">
                <a:latin typeface="Times" pitchFamily="2" charset="0"/>
              </a:rPr>
              <a:t> within a given time frame</a:t>
            </a:r>
            <a:endParaRPr lang="en-GB" sz="2000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2"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C4C9-917A-5282-B5D5-084BC46D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D15C9-EC8D-28AD-E605-357CAFA8CDE1}"/>
              </a:ext>
            </a:extLst>
          </p:cNvPr>
          <p:cNvSpPr txBox="1"/>
          <p:nvPr/>
        </p:nvSpPr>
        <p:spPr>
          <a:xfrm>
            <a:off x="2004646" y="1626577"/>
            <a:ext cx="422030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German example (internet data): make local by using SPEI?</a:t>
            </a:r>
          </a:p>
        </p:txBody>
      </p:sp>
    </p:spTree>
    <p:extLst>
      <p:ext uri="{BB962C8B-B14F-4D97-AF65-F5344CB8AC3E}">
        <p14:creationId xmlns:p14="http://schemas.microsoft.com/office/powerpoint/2010/main" val="39270905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on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 + 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FFD98-DA86-183E-A078-0723B692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42" t="8495" r="7512" b="7529"/>
          <a:stretch>
            <a:fillRect/>
          </a:stretch>
        </p:blipFill>
        <p:spPr>
          <a:xfrm>
            <a:off x="1006497" y="749940"/>
            <a:ext cx="7229681" cy="58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2.1|3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8125</TotalTime>
  <Words>5569</Words>
  <Application>Microsoft Macintosh PowerPoint</Application>
  <PresentationFormat>On-screen Show (4:3)</PresentationFormat>
  <Paragraphs>757</Paragraphs>
  <Slides>95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Verdana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Risk matrices</vt:lpstr>
      <vt:lpstr>Risk matrices</vt:lpstr>
      <vt:lpstr>Risk matrices</vt:lpstr>
      <vt:lpstr>Terminological confusion</vt:lpstr>
      <vt:lpstr>Lecina-Diaz et al. (2020)</vt:lpstr>
      <vt:lpstr>PRA: basic equations</vt:lpstr>
      <vt:lpstr>Data needs are minimal for basic PRA</vt:lpstr>
      <vt:lpstr>A simple method for risk decomposition</vt:lpstr>
      <vt:lpstr>Toward UQ (Uncertainty Quantification)</vt:lpstr>
      <vt:lpstr>Toward UQ (Uncertainty Quantification)</vt:lpstr>
      <vt:lpstr>Uncertainty Quantification (UQ)</vt:lpstr>
      <vt:lpstr>UQ: 1000 datasets from same distribution, thr=1</vt:lpstr>
      <vt:lpstr>UQ: 1000 datasets from same distribution, thr=1</vt:lpstr>
      <vt:lpstr>UQ: 1000 datasets from same distribution, thr=1</vt:lpstr>
      <vt:lpstr>Example: Risk analysis for NPP</vt:lpstr>
      <vt:lpstr>PowerPoint Presentation</vt:lpstr>
      <vt:lpstr>PRA before &amp; after project PRAFOR</vt:lpstr>
      <vt:lpstr>Risk analysis NPP (model LPJ) per latitudinal band</vt:lpstr>
      <vt:lpstr>Risk analysis NPP (model LPJ) per latitudinal band</vt:lpstr>
      <vt:lpstr>6 models: average NPP in 1971-2000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EXERCISE. Minimal data sets (sampling-based PRA)</vt:lpstr>
      <vt:lpstr>EXERCISE. Minimal data sets (sampling-based PRA)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Van Oijen &amp; Zavala (2019): P. sylvestris (El Carrascal, Spain)</vt:lpstr>
      <vt:lpstr>Fyllas et al. (2015). Mediterranean Forests in Transition (MEDIT): Deliverable No9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2a. Model-based PRA - 1</vt:lpstr>
      <vt:lpstr>2b. Expanding the theory</vt:lpstr>
      <vt:lpstr>Extending the PRA to 2 hazardous conditions or more </vt:lpstr>
      <vt:lpstr>Extending the PRA to 2 hazardous conditions or more </vt:lpstr>
      <vt:lpstr>Multiple-threshold PRA</vt:lpstr>
      <vt:lpstr>EXERCISE: Forest data from Germany - 2</vt:lpstr>
      <vt:lpstr>EXERCISE: Forest data from Germany - 2</vt:lpstr>
      <vt:lpstr>EXERCISE: Forest data from Germany - 2</vt:lpstr>
      <vt:lpstr>EXERCISE: Forest data from Germany - 2</vt:lpstr>
      <vt:lpstr>Continuous single-threshold PRA</vt:lpstr>
      <vt:lpstr>Extending the PRA from 2 risk-components to 3</vt:lpstr>
      <vt:lpstr>Extension to R = Q p[H] V</vt:lpstr>
      <vt:lpstr>3a. Model-based PRA - 2</vt:lpstr>
      <vt:lpstr>3b. 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  <vt:lpstr>4a.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4b. Links between PRA and BDT</vt:lpstr>
      <vt:lpstr>4c.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NOTES</vt:lpstr>
      <vt:lpstr>Appendices</vt:lpstr>
      <vt:lpstr>Condition for V being threshold-independent</vt:lpstr>
      <vt:lpstr>PRA on datasets where E[z|x] = a + b Fx[x] + 𝜺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1489</cp:revision>
  <dcterms:created xsi:type="dcterms:W3CDTF">2000-04-18T15:17:11Z</dcterms:created>
  <dcterms:modified xsi:type="dcterms:W3CDTF">2025-09-08T16:45:45Z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